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24"/>
  </p:notesMasterIdLst>
  <p:handoutMasterIdLst>
    <p:handoutMasterId r:id="rId25"/>
  </p:handoutMasterIdLst>
  <p:sldIdLst>
    <p:sldId id="278" r:id="rId5"/>
    <p:sldId id="294" r:id="rId6"/>
    <p:sldId id="282" r:id="rId7"/>
    <p:sldId id="296" r:id="rId8"/>
    <p:sldId id="283" r:id="rId9"/>
    <p:sldId id="284" r:id="rId10"/>
    <p:sldId id="295" r:id="rId11"/>
    <p:sldId id="271" r:id="rId12"/>
    <p:sldId id="285" r:id="rId13"/>
    <p:sldId id="298" r:id="rId14"/>
    <p:sldId id="299" r:id="rId15"/>
    <p:sldId id="286" r:id="rId16"/>
    <p:sldId id="297" r:id="rId17"/>
    <p:sldId id="287" r:id="rId18"/>
    <p:sldId id="288" r:id="rId19"/>
    <p:sldId id="289" r:id="rId20"/>
    <p:sldId id="290" r:id="rId21"/>
    <p:sldId id="291" r:id="rId22"/>
    <p:sldId id="29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849" autoAdjust="0"/>
  </p:normalViewPr>
  <p:slideViewPr>
    <p:cSldViewPr snapToGrid="0">
      <p:cViewPr varScale="1">
        <p:scale>
          <a:sx n="99" d="100"/>
          <a:sy n="99" d="100"/>
        </p:scale>
        <p:origin x="192" y="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9/20/2024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9/20/2024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CQRS: Really useful if we decide to do Event Sourcing and want to read from a Materialized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161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DDD is a HUGE topic. What I’m focusing on are two major takeaways: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Modeling our Core Domain after the Business and encapsulating those rules within those domain entities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Using that Domain to express the intent of our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2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20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we’re on the right track.</a:t>
            </a:r>
          </a:p>
          <a:p>
            <a:endParaRPr lang="en-US" dirty="0"/>
          </a:p>
          <a:p>
            <a:r>
              <a:rPr lang="en-US" dirty="0"/>
              <a:t> Not insulting anyone’s intelligence, just want to make sure we’re all “singing from the same sheet”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271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86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Large, Bloated Controllers: Controllers are tightly coupled together in a single class. How do we know for sure a change to one endpoint didn’t affect another?</a:t>
            </a:r>
          </a:p>
          <a:p>
            <a:endParaRPr lang="en-US" dirty="0"/>
          </a:p>
          <a:p>
            <a:r>
              <a:rPr lang="en-US" dirty="0"/>
              <a:t>Duplicate Business Rules/Validation: Every “service” has to validate that a duplicate task doesn’t exist. That “status” is valid, etc. These Business Rules are not encapsulated anywhere.</a:t>
            </a:r>
          </a:p>
          <a:p>
            <a:endParaRPr lang="en-US" dirty="0"/>
          </a:p>
          <a:p>
            <a:r>
              <a:rPr lang="en-US" dirty="0"/>
              <a:t>Poorly Modeled Domain: Again, our anemic domain is not “expressive” and gives no indication on what the intent of this system is.</a:t>
            </a:r>
          </a:p>
          <a:p>
            <a:endParaRPr lang="en-US" dirty="0"/>
          </a:p>
          <a:p>
            <a:r>
              <a:rPr lang="en-US" dirty="0"/>
              <a:t>Invalid Domain Object States: As soon as I knew up that object I have an invalid state and it’s up to the developer to remember everything that is needed to bring that into a valid state. Lots of room for bugs and errors</a:t>
            </a:r>
          </a:p>
          <a:p>
            <a:endParaRPr lang="en-US" dirty="0"/>
          </a:p>
          <a:p>
            <a:r>
              <a:rPr lang="en-US" dirty="0"/>
              <a:t>Painful Unit Testing: Unit tests should be small and test one thing. Every Unit test I have to mock out all my dependencies just to hit one thing. This results in very large and unreadable unit tests.</a:t>
            </a:r>
          </a:p>
          <a:p>
            <a:endParaRPr lang="en-US" dirty="0"/>
          </a:p>
          <a:p>
            <a:r>
              <a:rPr lang="en-US" dirty="0"/>
              <a:t>*** A lot of the refactoring I’m going to show aims to solve these issues.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64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653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9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15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596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60961"/>
            <a:ext cx="11090275" cy="11865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8186-3489-427F-79D0-B784440236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1" y="1917064"/>
            <a:ext cx="11090275" cy="429767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66890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dalis.com/mvc-controllers-are-dinosaurs-embrace-api-endpoint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Autofit/>
          </a:bodyPr>
          <a:lstStyle/>
          <a:p>
            <a:r>
              <a:rPr lang="en-US" dirty="0"/>
              <a:t>Project Structure and Organization</a:t>
            </a:r>
          </a:p>
        </p:txBody>
      </p:sp>
      <p:pic>
        <p:nvPicPr>
          <p:cNvPr id="8" name="Picture Placeholder 13" descr="Data points digital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/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B78EF1B-A445-B3E1-1CEA-C7F75B988AD7}"/>
              </a:ext>
            </a:extLst>
          </p:cNvPr>
          <p:cNvSpPr txBox="1"/>
          <p:nvPr/>
        </p:nvSpPr>
        <p:spPr>
          <a:xfrm>
            <a:off x="1041935" y="3143282"/>
            <a:ext cx="282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Models/Controllers Folders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5B6C96-7237-2A3A-A06F-BB0EB034F8CA}"/>
              </a:ext>
            </a:extLst>
          </p:cNvPr>
          <p:cNvSpPr txBox="1"/>
          <p:nvPr/>
        </p:nvSpPr>
        <p:spPr>
          <a:xfrm>
            <a:off x="4366661" y="3175556"/>
            <a:ext cx="307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Less Dependencies (Only What YOU Need)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FBF5A6-7D67-C0FC-2B14-B22D015984A6}"/>
              </a:ext>
            </a:extLst>
          </p:cNvPr>
          <p:cNvSpPr txBox="1"/>
          <p:nvPr/>
        </p:nvSpPr>
        <p:spPr>
          <a:xfrm>
            <a:off x="8144375" y="3207169"/>
            <a:ext cx="307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Coupling Around Endpoint VS Entire Resource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93E4904-D3DD-BF75-91D4-3ED4979C79F0}"/>
              </a:ext>
            </a:extLst>
          </p:cNvPr>
          <p:cNvSpPr txBox="1">
            <a:spLocks/>
          </p:cNvSpPr>
          <p:nvPr/>
        </p:nvSpPr>
        <p:spPr>
          <a:xfrm>
            <a:off x="550863" y="308476"/>
            <a:ext cx="11090274" cy="1332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Benefits</a:t>
            </a:r>
          </a:p>
        </p:txBody>
      </p:sp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F2AF0983-B4E3-0B69-316A-1598AE469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9648" y="2046100"/>
            <a:ext cx="914400" cy="914400"/>
          </a:xfrm>
          <a:prstGeom prst="rect">
            <a:avLst/>
          </a:prstGeom>
        </p:spPr>
      </p:pic>
      <p:pic>
        <p:nvPicPr>
          <p:cNvPr id="6" name="Graphic 5" descr="Link with solid fill">
            <a:extLst>
              <a:ext uri="{FF2B5EF4-FFF2-40B4-BE49-F238E27FC236}">
                <a16:creationId xmlns:a16="http://schemas.microsoft.com/office/drawing/2014/main" id="{C4642E91-6B9E-84FA-614F-7E4334044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5613" y="2094288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D5CBCF-2EDA-5107-0E1A-AC2C2C6C3A08}"/>
              </a:ext>
            </a:extLst>
          </p:cNvPr>
          <p:cNvSpPr txBox="1"/>
          <p:nvPr/>
        </p:nvSpPr>
        <p:spPr>
          <a:xfrm>
            <a:off x="1791102" y="5826403"/>
            <a:ext cx="282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Sets Us Up For CQRS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90204-1159-674A-3CF7-98C9E71B0981}"/>
              </a:ext>
            </a:extLst>
          </p:cNvPr>
          <p:cNvSpPr txBox="1"/>
          <p:nvPr/>
        </p:nvSpPr>
        <p:spPr>
          <a:xfrm>
            <a:off x="6970093" y="5703034"/>
            <a:ext cx="2829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Real Need for a Mediator</a:t>
            </a:r>
          </a:p>
        </p:txBody>
      </p:sp>
      <p:pic>
        <p:nvPicPr>
          <p:cNvPr id="10" name="Picture 9" descr="Different colored ropes">
            <a:extLst>
              <a:ext uri="{FF2B5EF4-FFF2-40B4-BE49-F238E27FC236}">
                <a16:creationId xmlns:a16="http://schemas.microsoft.com/office/drawing/2014/main" id="{8D20708A-0DCF-CD40-A679-B57C407666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694" y="2046100"/>
            <a:ext cx="1222809" cy="815206"/>
          </a:xfrm>
          <a:prstGeom prst="rect">
            <a:avLst/>
          </a:prstGeom>
        </p:spPr>
      </p:pic>
      <p:pic>
        <p:nvPicPr>
          <p:cNvPr id="3074" name="Picture 2" descr="CQRS | Pattern &amp; It's Concept">
            <a:extLst>
              <a:ext uri="{FF2B5EF4-FFF2-40B4-BE49-F238E27FC236}">
                <a16:creationId xmlns:a16="http://schemas.microsoft.com/office/drawing/2014/main" id="{77B4DC96-59EC-381E-768B-432E3F30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187" y="4979926"/>
            <a:ext cx="1307656" cy="72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sting MediatR Inside MediatR Handlers ...">
            <a:extLst>
              <a:ext uri="{FF2B5EF4-FFF2-40B4-BE49-F238E27FC236}">
                <a16:creationId xmlns:a16="http://schemas.microsoft.com/office/drawing/2014/main" id="{99E193E3-B466-5C6F-6F38-1C0191CB4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507" y="4460119"/>
            <a:ext cx="1039614" cy="103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71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 dirty="0"/>
              <a:t>Domain Driven Design</a:t>
            </a: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2CC3AB-185B-A422-A048-4EE612558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24" y="168847"/>
            <a:ext cx="5822733" cy="2907777"/>
          </a:xfrm>
          <a:prstGeom prst="rect">
            <a:avLst/>
          </a:prstGeom>
        </p:spPr>
      </p:pic>
      <p:pic>
        <p:nvPicPr>
          <p:cNvPr id="4098" name="Picture 2" descr="Comparing Domain-Driven Design with ...">
            <a:extLst>
              <a:ext uri="{FF2B5EF4-FFF2-40B4-BE49-F238E27FC236}">
                <a16:creationId xmlns:a16="http://schemas.microsoft.com/office/drawing/2014/main" id="{0D418B51-E467-494E-02FB-DF0DDABBCFE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2" b="1298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472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A03A5-6D4D-7072-B3BD-F2DA38CADEB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Effective body language enhances your message, 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A03A5-6D4D-7072-B3BD-F2DA38CADEB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Effective body language enhances your message, 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1172270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Know your material in advance</a:t>
            </a:r>
          </a:p>
          <a:p>
            <a:pPr lvl="1"/>
            <a:r>
              <a:rPr lang="en-US" dirty="0"/>
              <a:t>Anticipate common questions</a:t>
            </a:r>
          </a:p>
          <a:p>
            <a:pPr lvl="1"/>
            <a:r>
              <a:rPr lang="en-US" dirty="0"/>
              <a:t>Rehearse your responses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A03A5-6D4D-7072-B3BD-F2DA38CADEB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dirty="0"/>
              <a:t>Speaking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pic>
        <p:nvPicPr>
          <p:cNvPr id="20" name="Picture Placeholder 19" descr="A close-up of a graph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t">
            <a:noAutofit/>
          </a:bodyPr>
          <a:lstStyle/>
          <a:p>
            <a:r>
              <a:rPr lang="en-US" dirty="0"/>
              <a:t>Dynamic delivery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 vert="horz" lIns="0" tIns="0" rIns="91440" bIns="45720" rtlCol="0" anchor="t">
            <a:normAutofit/>
          </a:bodyPr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16" name="Table Placeholder 2">
            <a:extLst>
              <a:ext uri="{FF2B5EF4-FFF2-40B4-BE49-F238E27FC236}">
                <a16:creationId xmlns:a16="http://schemas.microsoft.com/office/drawing/2014/main" id="{1904F965-D30E-5A83-B17B-7D030326E77B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395063446"/>
              </p:ext>
            </p:extLst>
          </p:nvPr>
        </p:nvGraphicFramePr>
        <p:xfrm>
          <a:off x="4048125" y="1917700"/>
          <a:ext cx="7601960" cy="429767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13770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3297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273215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25806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Metric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Measurement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Target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Actual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Audience attendance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# of attendees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150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120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Engagement duration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Minutes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60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75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Q&amp;A interaction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# of questions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10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15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Positive feedback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Percentage (%)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90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95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951294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Rate of information retention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Percentage (%)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80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85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40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lIns="0">
            <a:normAutofit/>
          </a:bodyPr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noFill/>
        </p:spPr>
        <p:txBody>
          <a:bodyPr lIns="0"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118667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t"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3" name="Table Placeholder 3">
            <a:extLst>
              <a:ext uri="{FF2B5EF4-FFF2-40B4-BE49-F238E27FC236}">
                <a16:creationId xmlns:a16="http://schemas.microsoft.com/office/drawing/2014/main" id="{24F0E16C-0C56-89A4-2FE9-7D5EBE3963C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67261769"/>
              </p:ext>
            </p:extLst>
          </p:nvPr>
        </p:nvGraphicFramePr>
        <p:xfrm>
          <a:off x="550863" y="1917700"/>
          <a:ext cx="11090275" cy="429736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032713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3391382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1851949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814232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716280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Impact factor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Measurement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Target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Achieved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Audience interaction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Percentage (%)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85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88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Knowledge retention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Percentage (%)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75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80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Post-presentation surveys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Average rating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4.2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4.5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Referral rate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Percentage (%)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10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12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Collaboration opportunities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# of opportunities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8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10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465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Goals</a:t>
            </a:r>
          </a:p>
        </p:txBody>
      </p:sp>
      <p:pic>
        <p:nvPicPr>
          <p:cNvPr id="6" name="Picture 5" descr="Railroad tracks intersecting">
            <a:extLst>
              <a:ext uri="{FF2B5EF4-FFF2-40B4-BE49-F238E27FC236}">
                <a16:creationId xmlns:a16="http://schemas.microsoft.com/office/drawing/2014/main" id="{8A9AE560-0F70-2FFA-8D1D-675A4ACE0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73840CF4-F848-4FE0-AEA6-C9E806911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20950" y="549275"/>
            <a:ext cx="667802" cy="631474"/>
            <a:chOff x="10478914" y="1506691"/>
            <a:chExt cx="667802" cy="631474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4B46153-41DB-494F-9B08-EBCCF2728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B6D42DA-2D84-4A50-A359-7A5C651B1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94459D96-B947-4C7F-8BCA-915F8B07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2954" y="5171203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7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2678400"/>
            <a:ext cx="4159682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Sample Project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Clean Architecture and Current Infinity Apps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Moving Away From Controllers (REPR)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Vertical Slice Architecture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CQRS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Domain-Driven Design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Picture 4" descr="Sheet music with treble and bass clef, and illegible notes">
            <a:extLst>
              <a:ext uri="{FF2B5EF4-FFF2-40B4-BE49-F238E27FC236}">
                <a16:creationId xmlns:a16="http://schemas.microsoft.com/office/drawing/2014/main" id="{D7FBC452-4644-DBF6-8591-6166193EB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1" b="2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47715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Clean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3F9EDE-8F8A-277C-8F70-E0AE26B9910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/>
              <a:t>Problems with this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CCF31F-248A-C424-D211-62CD3135C285}"/>
              </a:ext>
            </a:extLst>
          </p:cNvPr>
          <p:cNvGrpSpPr/>
          <p:nvPr/>
        </p:nvGrpSpPr>
        <p:grpSpPr>
          <a:xfrm>
            <a:off x="1486906" y="2492668"/>
            <a:ext cx="2666973" cy="1600183"/>
            <a:chOff x="1277981" y="812"/>
            <a:chExt cx="2666973" cy="160018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980A46E-D54D-ECBA-30CD-D227169A2E95}"/>
                </a:ext>
              </a:extLst>
            </p:cNvPr>
            <p:cNvSpPr/>
            <p:nvPr/>
          </p:nvSpPr>
          <p:spPr>
            <a:xfrm>
              <a:off x="1277981" y="812"/>
              <a:ext cx="2666973" cy="160018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D2E914-7975-F781-B6CC-397C2DDF5CED}"/>
                </a:ext>
              </a:extLst>
            </p:cNvPr>
            <p:cNvSpPr txBox="1"/>
            <p:nvPr/>
          </p:nvSpPr>
          <p:spPr>
            <a:xfrm>
              <a:off x="1277981" y="812"/>
              <a:ext cx="2666973" cy="16001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Violates SRP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EFC8D7-DCE4-4468-B428-32AE592684B3}"/>
              </a:ext>
            </a:extLst>
          </p:cNvPr>
          <p:cNvGrpSpPr/>
          <p:nvPr/>
        </p:nvGrpSpPr>
        <p:grpSpPr>
          <a:xfrm>
            <a:off x="4419740" y="2492667"/>
            <a:ext cx="2666973" cy="1600183"/>
            <a:chOff x="4211651" y="812"/>
            <a:chExt cx="2666973" cy="160018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589718B-0B88-1975-D1C4-343B0F06DF9A}"/>
                </a:ext>
              </a:extLst>
            </p:cNvPr>
            <p:cNvSpPr/>
            <p:nvPr/>
          </p:nvSpPr>
          <p:spPr>
            <a:xfrm>
              <a:off x="4211651" y="812"/>
              <a:ext cx="2666973" cy="160018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6185D5A-178B-A900-0A05-A3E096EFF8E1}"/>
                </a:ext>
              </a:extLst>
            </p:cNvPr>
            <p:cNvSpPr txBox="1"/>
            <p:nvPr/>
          </p:nvSpPr>
          <p:spPr>
            <a:xfrm>
              <a:off x="4211651" y="812"/>
              <a:ext cx="2666973" cy="16001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Large, Bloated Controllers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0895D1-92BB-9942-3049-2259F0964675}"/>
              </a:ext>
            </a:extLst>
          </p:cNvPr>
          <p:cNvGrpSpPr/>
          <p:nvPr/>
        </p:nvGrpSpPr>
        <p:grpSpPr>
          <a:xfrm>
            <a:off x="7341038" y="2479206"/>
            <a:ext cx="2666973" cy="1600183"/>
            <a:chOff x="7118172" y="4780"/>
            <a:chExt cx="2666973" cy="160018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97448D2-C29B-E367-B49B-2A5026566213}"/>
                </a:ext>
              </a:extLst>
            </p:cNvPr>
            <p:cNvSpPr/>
            <p:nvPr/>
          </p:nvSpPr>
          <p:spPr>
            <a:xfrm>
              <a:off x="7118172" y="4780"/>
              <a:ext cx="2666973" cy="160018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46C118-7F9E-959F-101C-9A36932E830F}"/>
                </a:ext>
              </a:extLst>
            </p:cNvPr>
            <p:cNvSpPr txBox="1"/>
            <p:nvPr/>
          </p:nvSpPr>
          <p:spPr>
            <a:xfrm>
              <a:off x="7118172" y="4780"/>
              <a:ext cx="2666973" cy="16001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Duplicate Business Rules/Validation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885A514-910B-E781-5BEB-E281338592C2}"/>
              </a:ext>
            </a:extLst>
          </p:cNvPr>
          <p:cNvGrpSpPr/>
          <p:nvPr/>
        </p:nvGrpSpPr>
        <p:grpSpPr>
          <a:xfrm>
            <a:off x="1486906" y="4321010"/>
            <a:ext cx="2666973" cy="1600183"/>
            <a:chOff x="1277981" y="1867693"/>
            <a:chExt cx="2666973" cy="160018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EC5C766-06C3-2BDE-7AB4-6BB7263FDA30}"/>
                </a:ext>
              </a:extLst>
            </p:cNvPr>
            <p:cNvSpPr/>
            <p:nvPr/>
          </p:nvSpPr>
          <p:spPr>
            <a:xfrm>
              <a:off x="1277981" y="1867693"/>
              <a:ext cx="2666973" cy="160018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46A8D7-7FBB-2D3A-1713-F223DF63E749}"/>
                </a:ext>
              </a:extLst>
            </p:cNvPr>
            <p:cNvSpPr txBox="1"/>
            <p:nvPr/>
          </p:nvSpPr>
          <p:spPr>
            <a:xfrm>
              <a:off x="1277981" y="1867693"/>
              <a:ext cx="2666973" cy="16001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Poorly Modeled </a:t>
              </a:r>
              <a:r>
                <a:rPr lang="en-US" sz="2600" dirty="0"/>
                <a:t>D</a:t>
              </a:r>
              <a:r>
                <a:rPr lang="en-US" sz="2600" kern="1200" dirty="0"/>
                <a:t>omain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DABFA09-A52E-6428-3E0A-D56B1EF1B519}"/>
              </a:ext>
            </a:extLst>
          </p:cNvPr>
          <p:cNvGrpSpPr/>
          <p:nvPr/>
        </p:nvGrpSpPr>
        <p:grpSpPr>
          <a:xfrm>
            <a:off x="4419739" y="4328063"/>
            <a:ext cx="2666973" cy="1600183"/>
            <a:chOff x="4211651" y="1867693"/>
            <a:chExt cx="2666973" cy="160018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8EBEBA-47B7-947E-527A-5362DAE19E17}"/>
                </a:ext>
              </a:extLst>
            </p:cNvPr>
            <p:cNvSpPr/>
            <p:nvPr/>
          </p:nvSpPr>
          <p:spPr>
            <a:xfrm>
              <a:off x="4211651" y="1867693"/>
              <a:ext cx="2666973" cy="160018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A653ECF-6ADA-DA52-A65D-BDDF0675460C}"/>
                </a:ext>
              </a:extLst>
            </p:cNvPr>
            <p:cNvSpPr txBox="1"/>
            <p:nvPr/>
          </p:nvSpPr>
          <p:spPr>
            <a:xfrm>
              <a:off x="4211651" y="1867693"/>
              <a:ext cx="2666973" cy="16001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Invalid Domain </a:t>
              </a:r>
              <a:r>
                <a:rPr lang="en-US" sz="2600" dirty="0"/>
                <a:t>O</a:t>
              </a:r>
              <a:r>
                <a:rPr lang="en-US" sz="2600" kern="1200" dirty="0"/>
                <a:t>bject </a:t>
              </a:r>
              <a:r>
                <a:rPr lang="en-US" sz="2600" dirty="0"/>
                <a:t>S</a:t>
              </a:r>
              <a:r>
                <a:rPr lang="en-US" sz="2600" kern="1200" dirty="0"/>
                <a:t>tates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867613E-9773-A17C-DBCE-EB7A41FD972B}"/>
              </a:ext>
            </a:extLst>
          </p:cNvPr>
          <p:cNvGrpSpPr/>
          <p:nvPr/>
        </p:nvGrpSpPr>
        <p:grpSpPr>
          <a:xfrm>
            <a:off x="7352572" y="4321010"/>
            <a:ext cx="2666973" cy="1600183"/>
            <a:chOff x="7145321" y="1867693"/>
            <a:chExt cx="2666973" cy="160018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C0B7971-E661-7755-335F-DD97EF00F94A}"/>
                </a:ext>
              </a:extLst>
            </p:cNvPr>
            <p:cNvSpPr/>
            <p:nvPr/>
          </p:nvSpPr>
          <p:spPr>
            <a:xfrm>
              <a:off x="7145321" y="1867693"/>
              <a:ext cx="2666973" cy="160018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54451B-427B-9B72-BBAF-61BD87293E57}"/>
                </a:ext>
              </a:extLst>
            </p:cNvPr>
            <p:cNvSpPr txBox="1"/>
            <p:nvPr/>
          </p:nvSpPr>
          <p:spPr>
            <a:xfrm>
              <a:off x="7145321" y="1867693"/>
              <a:ext cx="2666973" cy="16001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/>
                <a:t>Painful Unit 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 dirty="0"/>
              <a:t>Moving Away From Controllers</a:t>
            </a:r>
            <a:br>
              <a:rPr lang="en-US" dirty="0"/>
            </a:br>
            <a:r>
              <a:rPr lang="en-US" sz="1400" dirty="0">
                <a:hlinkClick r:id="rId3"/>
              </a:rPr>
              <a:t>MVC Controllers are Dinosaurs - Embrace API Endpoints | Blog (ardalis.com)</a:t>
            </a: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2CC3AB-185B-A422-A048-4EE612558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524" y="168847"/>
            <a:ext cx="5822733" cy="2907777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EE25D54-6287-6F41-8568-538104BB2F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9024" b="19024"/>
          <a:stretch>
            <a:fillRect/>
          </a:stretch>
        </p:blipFill>
        <p:spPr>
          <a:xfrm>
            <a:off x="0" y="4763"/>
            <a:ext cx="12192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70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Document with solid fill">
            <a:extLst>
              <a:ext uri="{FF2B5EF4-FFF2-40B4-BE49-F238E27FC236}">
                <a16:creationId xmlns:a16="http://schemas.microsoft.com/office/drawing/2014/main" id="{5655A303-3888-A11F-1294-A7F9D2001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4093" y="2159266"/>
            <a:ext cx="1185513" cy="11855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78EF1B-A445-B3E1-1CEA-C7F75B988AD7}"/>
              </a:ext>
            </a:extLst>
          </p:cNvPr>
          <p:cNvSpPr txBox="1"/>
          <p:nvPr/>
        </p:nvSpPr>
        <p:spPr>
          <a:xfrm>
            <a:off x="1041935" y="3510913"/>
            <a:ext cx="282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“One Endpoint One File”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5B6C96-7237-2A3A-A06F-BB0EB034F8CA}"/>
              </a:ext>
            </a:extLst>
          </p:cNvPr>
          <p:cNvSpPr txBox="1"/>
          <p:nvPr/>
        </p:nvSpPr>
        <p:spPr>
          <a:xfrm>
            <a:off x="4366661" y="3543187"/>
            <a:ext cx="307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 Nicely with Vertical Slice Architecture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1E86BB-09D4-1EA8-2A7C-D70D41E7D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652" y="2141709"/>
            <a:ext cx="1945909" cy="126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Smaller arrows pointing towards a bigger arrow">
            <a:extLst>
              <a:ext uri="{FF2B5EF4-FFF2-40B4-BE49-F238E27FC236}">
                <a16:creationId xmlns:a16="http://schemas.microsoft.com/office/drawing/2014/main" id="{FC3913F3-F141-9B76-609D-8C53526847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07" y="2159266"/>
            <a:ext cx="1790700" cy="1193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6FBF5A6-7D67-C0FC-2B14-B22D015984A6}"/>
              </a:ext>
            </a:extLst>
          </p:cNvPr>
          <p:cNvSpPr txBox="1"/>
          <p:nvPr/>
        </p:nvSpPr>
        <p:spPr>
          <a:xfrm>
            <a:off x="7894119" y="3557079"/>
            <a:ext cx="307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REPR Pattern</a:t>
            </a:r>
          </a:p>
          <a:p>
            <a:pPr algn="ctr"/>
            <a:r>
              <a:rPr lang="en-US" dirty="0"/>
              <a:t>(Request-Endpoint-Response)</a:t>
            </a:r>
          </a:p>
        </p:txBody>
      </p:sp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A84D4AF-8D29-5A55-F3F8-1E928E3B08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{C27BCD9C-1AC3-4838-B963-37CEEB1BC1E4}tf33713516_win32</Template>
  <TotalTime>1287</TotalTime>
  <Words>803</Words>
  <Application>Microsoft Office PowerPoint</Application>
  <PresentationFormat>Widescreen</PresentationFormat>
  <Paragraphs>165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Gill Sans MT</vt:lpstr>
      <vt:lpstr>Walbaum Display</vt:lpstr>
      <vt:lpstr>3DFloatVTI</vt:lpstr>
      <vt:lpstr>Project Structure and Organization</vt:lpstr>
      <vt:lpstr>Goals</vt:lpstr>
      <vt:lpstr>Agenda</vt:lpstr>
      <vt:lpstr>Demo</vt:lpstr>
      <vt:lpstr>Clean Architecture</vt:lpstr>
      <vt:lpstr>Problems with this</vt:lpstr>
      <vt:lpstr>Moving Away From Controllers MVC Controllers are Dinosaurs - Embrace API Endpoints | Blog (ardalis.com)</vt:lpstr>
      <vt:lpstr>PowerPoint Presentation</vt:lpstr>
      <vt:lpstr>Demo</vt:lpstr>
      <vt:lpstr>PowerPoint Presentation</vt:lpstr>
      <vt:lpstr>Domain Driven Design</vt:lpstr>
      <vt:lpstr>Effective delivery techniques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Reynolds</dc:creator>
  <cp:lastModifiedBy>Jacob Reynolds</cp:lastModifiedBy>
  <cp:revision>11</cp:revision>
  <dcterms:created xsi:type="dcterms:W3CDTF">2024-09-20T15:46:19Z</dcterms:created>
  <dcterms:modified xsi:type="dcterms:W3CDTF">2024-09-21T13:13:39Z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